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1" r:id="rId6"/>
    <p:sldId id="258" r:id="rId7"/>
    <p:sldId id="259" r:id="rId8"/>
    <p:sldId id="260" r:id="rId9"/>
    <p:sldId id="272" r:id="rId10"/>
    <p:sldId id="261" r:id="rId11"/>
    <p:sldId id="262" r:id="rId12"/>
    <p:sldId id="273" r:id="rId13"/>
    <p:sldId id="263" r:id="rId14"/>
    <p:sldId id="264" r:id="rId15"/>
    <p:sldId id="265" r:id="rId16"/>
    <p:sldId id="274" r:id="rId17"/>
    <p:sldId id="266" r:id="rId18"/>
    <p:sldId id="267" r:id="rId19"/>
    <p:sldId id="275" r:id="rId20"/>
    <p:sldId id="268" r:id="rId21"/>
    <p:sldId id="269" r:id="rId22"/>
    <p:sldId id="270" r:id="rId23"/>
  </p:sldIdLst>
  <p:sldSz cx="12192000" cy="6858000"/>
  <p:notesSz cx="6858000" cy="12192000"/>
  <p:custDataLst>
    <p:tags r:id="rId27"/>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e6cfd4a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中国的能源安全</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e6cfd4a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中国的能源安全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a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c2e88e67a?pid=db7e8ac13&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[吉林长春2025高二月考改编]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石油储备事关国家能源安全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年我国主要石油储备基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地分布图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8_2#c2e88e67a?pid=db7e8ac1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30168" y="1983486"/>
            <a:ext cx="4937760" cy="3685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46787f62f?pid=c2e88e67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3.截至2019年，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我国石油储备基地的分布及位置特点是(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46787f62f.bracket?pid=c2e88e67a&amp;color=0,0,0&amp;vpa=3&amp;vtp=1"/>
          <p:cNvSpPr/>
          <p:nvPr/>
        </p:nvSpPr>
        <p:spPr>
          <a:xfrm>
            <a:off x="70644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9_2#46787f62f?pid=c2e88e67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①北方地区分布数量少于南方地区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中部经济地带缺失石油储备基地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环渤海地区数量比长三角地区多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沿海基地的石油储藏在海洋中</a:t>
            </a:r>
            <a:endParaRPr lang="en-US" altLang="zh-CN" sz="2000" dirty="0"/>
          </a:p>
        </p:txBody>
      </p:sp>
      <p:sp>
        <p:nvSpPr>
          <p:cNvPr id="5" name="QC_5_BD.9_3#46787f62f.choices?pid=c2e88e67a&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46787f62f?vop=1&amp;pid=c2e88e67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本题考查读图分析能力。由图可知，我国北方地区有四个石油储备基地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，南方地区有三个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石油储备基地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，中部地区没有石油储备基地，北方地区数量比南方地区多，①错误，②正确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渤海地区有四个石油储备基地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，长三角地区有两个石油储备基地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，环渤海地区数量比长三角地区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，③正确；无法根据图文信息确定我国沿海地区石油储备基地的石油储藏在海洋中，④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f4d88c422?pid=c2e88e67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东部地区石油储备基地的区位优势是(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f4d88c422.bracket?pid=c2e88e67a&amp;color=0,0,0&amp;vpa=4&amp;vtp=1"/>
          <p:cNvSpPr/>
          <p:nvPr/>
        </p:nvSpPr>
        <p:spPr>
          <a:xfrm>
            <a:off x="518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2_2#f4d88c422.choices?pid=c2e88e67a&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A.离海洋近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，近海油气源供应便捷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.濒临海洋，战略安全性高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C.通过管道连接西部和境外油气源地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.靠近石油消费和化工中心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f4d88c422?vop=1&amp;pid=c2e88e67a&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本题考查石油储备基地的区位分析。</a:t>
            </a:r>
            <a:endParaRPr lang="en-US" altLang="zh-CN" sz="2200" dirty="0"/>
          </a:p>
        </p:txBody>
      </p:sp>
      <p:graphicFrame>
        <p:nvGraphicFramePr>
          <p:cNvPr id="13" name="QC_5_AS.14_2#f4d88c422?colgroup=36,4&amp;vop=1&amp;pid=c2e88e67a&amp;color=0,0,0&amp;vtp=1&amp;bbb=1&amp;hb=1"/>
          <p:cNvGraphicFramePr>
            <a:graphicFrameLocks noGrp="1"/>
          </p:cNvGraphicFramePr>
          <p:nvPr/>
        </p:nvGraphicFramePr>
        <p:xfrm>
          <a:off x="722376" y="1579753"/>
          <a:ext cx="10725912" cy="2894076"/>
        </p:xfrm>
        <a:graphic>
          <a:graphicData uri="http://schemas.openxmlformats.org/drawingml/2006/table">
            <a:tbl>
              <a:tblPr/>
              <a:tblGrid>
                <a:gridCol w="9454896"/>
                <a:gridCol w="1271016"/>
              </a:tblGrid>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东部地区石油储备基地离海洋近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但是没有石油管道分布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近海油气源供应不够便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西北内陆石油储备基地深居内陆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战略安全性相较于东部地区高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东部地区距离西部地区较远</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石油储备基地不能通过管道连接西部和境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外油气源地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东部地区石油储备基地主要分布在工业发达地区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这些地区经济发达</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是主要的石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油消费地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化工产业较多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所以更靠近石油消费和化工中心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a1deff5be?pid=c2e88e67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我国建设石油储备基地的主要目的是(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a1deff5be.bracket?pid=c2e88e67a&amp;color=0,0,0&amp;vpa=5&amp;vtp=1"/>
          <p:cNvSpPr/>
          <p:nvPr/>
        </p:nvSpPr>
        <p:spPr>
          <a:xfrm>
            <a:off x="518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5_2#a1deff5be.choices?pid=c2e88e67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97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.优化能源消费结构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B.减小石油对外依存度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C.囤积石油后备资源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.保证国家石油安全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a1deff5be?vop=1&amp;pid=c2e88e67a&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本题考查建设石油储备基地的目的。根据所学知识可知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，建设石油储备基地能够增加国家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石油储备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，在国家能源形势紧张时保障石油供应，主要目的是保证国家石油安全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，而不是囤积石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油后备资源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，C错误，D正确；建设石油储备基地不能优化能源消费结构，A错误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；我国石油资源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，建设石油储备基地仍旧需要进口石油，不会减小石油对外依存度，B错误。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b7e8ac13.fixed?pid=e6cfd4a1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7200" dirty="0"/>
          </a:p>
        </p:txBody>
      </p:sp>
      <p:sp>
        <p:nvSpPr>
          <p:cNvPr id="3" name="C_3#db7e8ac13.fixed?pid=e6cfd4a1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专题</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中国的能源安全</a:t>
            </a:r>
            <a:endParaRPr lang="en-US" altLang="zh-CN" sz="4400" dirty="0"/>
          </a:p>
        </p:txBody>
      </p:sp>
      <p:pic>
        <p:nvPicPr>
          <p:cNvPr id="4" name="C_3#db7e8ac13.fixed?pid=e6cfd4a1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b7e8ac13.fixed?pid=e6cfd4a1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刷专题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1_1#4808fd204?htil=1&amp;pid=db7e8ac1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12651" y="1060704"/>
            <a:ext cx="3282696" cy="4261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_2#4808fd204?htil=1&amp;pid=db7e8ac13&amp;color=0,0,0&amp;vtp=1&amp;bt=1&amp;bbb=1&amp;hb=1"/>
          <p:cNvSpPr/>
          <p:nvPr/>
        </p:nvSpPr>
        <p:spPr>
          <a:xfrm>
            <a:off x="722376" y="1005840"/>
            <a:ext cx="7342632"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中俄东线天然气管道起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自俄罗斯东西伯利亚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延伸到中国长江三角洲</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8000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中俄东线天然气管道工程全线竣工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蒙古曾呼</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吁中俄天然气管道取道蒙古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这样可以大大缩短运输距离</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降低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成本</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但是中俄双方均坚决反对</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下图为中俄东线天然气管道路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线示意图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f902da8b0?pid=4808fd20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推测中俄坚决反对采用蒙古建议的中俄天然气管道走向的主要原因可能有(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_1#f902da8b0.bracket?pid=4808fd204&amp;color=0,0,0&amp;vpa=1&amp;vtp=1"/>
          <p:cNvSpPr/>
          <p:nvPr/>
        </p:nvSpPr>
        <p:spPr>
          <a:xfrm>
            <a:off x="926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_2#f902da8b0?pid=4808fd20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①蒙古建议的管道走向经过的气田较少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经过第三方国家，增加了风险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对贝加尔湖及周边环境的生态破坏更大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蒙古经济落后，资金技术不足</a:t>
            </a:r>
            <a:endParaRPr lang="en-US" altLang="zh-CN" sz="2000" dirty="0"/>
          </a:p>
        </p:txBody>
      </p:sp>
      <p:sp>
        <p:nvSpPr>
          <p:cNvPr id="5" name="QC_5_BD.2_3#f902da8b0.choices?pid=4808fd204&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697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f902da8b0?vop=1&amp;pid=4808fd204&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本题考查能源安全的影响因素。蒙古建议的管道走向经过的气田较少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，不利于各地天然气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入网运输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，①正确；经过第三方国家，增加了风险，②正确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；对贝加尔湖及周边环境的生态破坏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，③正确；蒙古经济落后，资金技术不足与中俄天然气管道不取道蒙古的关系不大，④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387fce7d9?pid=4808fd204&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2.与通过马六甲航线进口中东天然气相比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，中俄东线天然气管道建成通气对我国能源安全最重要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的意义在于(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387fce7d9.bracket?pid=4808fd204&amp;color=0,0,0&amp;vpa=2&amp;vtp=1"/>
          <p:cNvSpPr/>
          <p:nvPr/>
        </p:nvSpPr>
        <p:spPr>
          <a:xfrm>
            <a:off x="2192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_2#387fce7d9.choices?pid=4808fd204&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A.天然气质量好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，气源充足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.运输距离较近，成本明显降低</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.运输连续性好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，安全性高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.利于我国资金、技术、设备的输出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387fce7d9?vop=1&amp;pid=4808fd204&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本题考查能源运输方式对国家能源安全的影响。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与通过马六甲航线进口中东天然气相比，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中俄东线天然气管道建成通气对我国能源安全最重要的意义在于管道运输的连续性好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安全性高，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受天气等外界因素影响较小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，C正确；材料中没有信息表明其天然气质量更好，A错误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，成本降低并不是对我国能源安全最重要的意义，B错误；建设管道与我国资金、技术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备的输出之间关联性较小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ags/tag1.xml><?xml version="1.0" encoding="utf-8"?>
<p:tagLst xmlns:p="http://schemas.openxmlformats.org/presentationml/2006/main">
  <p:tag name="COMMONDATA" val="eyJoZGlkIjoiM2I0M2MzOGQ3NmU0NTg4Mzk5MjA4ZWEwYmExYTg0Mzc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1611</Words>
  <Application>WPS 演示</Application>
  <PresentationFormat>宽屏</PresentationFormat>
  <Paragraphs>102</Paragraphs>
  <Slides>20</Slides>
  <Notes>15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20</vt:i4>
      </vt:variant>
    </vt:vector>
  </HeadingPairs>
  <TitlesOfParts>
    <vt:vector size="40"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未登录</cp:lastModifiedBy>
  <cp:revision>4</cp:revision>
  <dcterms:created xsi:type="dcterms:W3CDTF">2025-10-22T05:18:00Z</dcterms:created>
  <dcterms:modified xsi:type="dcterms:W3CDTF">2025-10-23T08:52:06Z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467FA3CCFC2741A8B20E3F9525768401_12</vt:lpwstr>
  </property>
  <property fmtid="{D5CDD505-2E9C-101B-9397-08002B2CF9AE}" pid="3" name="KSOProductBuildVer">
    <vt:lpwstr>2052-11.1.0.14309</vt:lpwstr>
  </property>
</Properties>
</file>